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ba648866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ba64886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75fcc28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75fcc28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ba64886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ba64886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75fcc28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75fcc28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75fcc2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75fcc2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7dba1a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7dba1a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75fcc28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75fcc28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ba6488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ba648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75fcc2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75fcc2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75fcc28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75fcc28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75fcc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75fcc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75fcc28f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75fcc28f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75fcc2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75fcc2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75fcc28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75fcc2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7dba1ad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7dba1ad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75fcc28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75fcc28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75fcc2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75fcc2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75fcc28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75fcc28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75fcc2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75fcc2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75fcc28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75fcc28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a6488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ba6488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75fcc28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75fcc28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75fcc28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75fcc28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75fcc28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75fcc28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75fcc28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75fcc28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75fcc28f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75fcc28f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75fcc28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75fcc28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ba64886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ba64886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ba64886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ba64886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a6488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ba6488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ba64886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ba64886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ba6488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ba6488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bc0f04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bc0f0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ba6488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ba6488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ba64886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ba64886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ba6488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ba6488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ba6488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ba6488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ba6488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ba6488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ba64886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ba64886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ba64886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ba64886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ba6488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ba6488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ba64886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ba64886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ba648866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ba648866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75fcc28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75fcc28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ba64886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ba64886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ba64886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ba64886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ba64886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ba64886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ba64886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ba64886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ba64886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ba64886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ba64886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ba64886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7dba1a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7dba1a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7dba1a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7dba1a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7dba1a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7dba1a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List_of_HTTP_header_fields" TargetMode="External"/><Relationship Id="rId4" Type="http://schemas.openxmlformats.org/officeDocument/2006/relationships/hyperlink" Target="http://code.tutsplus.com/tutorials/http-headers-for-dummies--net-803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w3.org/Protocols/rfc2616/rfc2616.tx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List_of_HTTP_header_fields" TargetMode="External"/><Relationship Id="rId4" Type="http://schemas.openxmlformats.org/officeDocument/2006/relationships/hyperlink" Target="http://code.tutsplus.com/tutorials/http-headers-for-dummies--net-8039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Hypertext_Transfer_Protocol#Request_methods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n.wikipedia.org/wiki/List_of_HTTP_header_fields" TargetMode="External"/><Relationship Id="rId4" Type="http://schemas.openxmlformats.org/officeDocument/2006/relationships/hyperlink" Target="http://code.tutsplus.com/tutorials/http-headers-for-dummies--net-8039" TargetMode="External"/><Relationship Id="rId5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hyperlink" Target="http://www.w3.org/Protocols/rfc2616/rfc2616-sec10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Basic_access_authentication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google.com/document/d/1zmBC-oRIMOqccjnUdtjZJEaXcMmmuvfFLHildZNn7Hg/edit#heading=h.ojlx7s1sic9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Hypertext_Transfer_Protocol#Request_method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restcookbook.com/HTTP%20Methods/put-vs-pos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Content-Type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Transfer-Encoding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WWW-Authenticate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Read more here too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 rot="1339">
            <a:off x="4303089" y="1197531"/>
            <a:ext cx="3851400" cy="9834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request and response will both have headers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69" y="0"/>
            <a:ext cx="69468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 rot="-1799525">
            <a:off x="957149" y="2626378"/>
            <a:ext cx="3346401" cy="983594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what does this code do? Is it familiar?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69" y="0"/>
            <a:ext cx="69468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 rot="-1799525">
            <a:off x="957149" y="2626378"/>
            <a:ext cx="3346401" cy="983594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we can speak HTTP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in our TCP server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5777400" y="534950"/>
            <a:ext cx="2058900" cy="873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access localhost:9000 from a browser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(as opposed to TCP telnet like previous lecture last week)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request header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935"/>
            <a:ext cx="9144001" cy="1747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6"/>
          <p:cNvCxnSpPr/>
          <p:nvPr/>
        </p:nvCxnSpPr>
        <p:spPr>
          <a:xfrm>
            <a:off x="386375" y="326925"/>
            <a:ext cx="9900" cy="156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6"/>
          <p:cNvSpPr txBox="1"/>
          <p:nvPr/>
        </p:nvSpPr>
        <p:spPr>
          <a:xfrm>
            <a:off x="0" y="0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request</a:t>
            </a:r>
            <a:endParaRPr/>
          </a:p>
        </p:txBody>
      </p:sp>
      <p:cxnSp>
        <p:nvCxnSpPr>
          <p:cNvPr id="150" name="Google Shape;150;p26"/>
          <p:cNvCxnSpPr/>
          <p:nvPr/>
        </p:nvCxnSpPr>
        <p:spPr>
          <a:xfrm flipH="1">
            <a:off x="624225" y="568475"/>
            <a:ext cx="261300" cy="133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6"/>
          <p:cNvSpPr txBox="1"/>
          <p:nvPr/>
        </p:nvSpPr>
        <p:spPr>
          <a:xfrm>
            <a:off x="624225" y="271275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 flipH="1">
            <a:off x="1040250" y="731938"/>
            <a:ext cx="334500" cy="115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6"/>
          <p:cNvSpPr txBox="1"/>
          <p:nvPr/>
        </p:nvSpPr>
        <p:spPr>
          <a:xfrm>
            <a:off x="1156775" y="454575"/>
            <a:ext cx="2172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Protocol Version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00" y="-387"/>
            <a:ext cx="4393800" cy="1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600075"/>
            <a:ext cx="49815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256"/>
            <a:ext cx="9144002" cy="1765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8"/>
          <p:cNvCxnSpPr/>
          <p:nvPr/>
        </p:nvCxnSpPr>
        <p:spPr>
          <a:xfrm>
            <a:off x="386375" y="326925"/>
            <a:ext cx="9900" cy="156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8"/>
          <p:cNvSpPr txBox="1"/>
          <p:nvPr/>
        </p:nvSpPr>
        <p:spPr>
          <a:xfrm>
            <a:off x="0" y="0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request</a:t>
            </a:r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 flipH="1">
            <a:off x="743025" y="568475"/>
            <a:ext cx="142500" cy="130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8"/>
          <p:cNvSpPr txBox="1"/>
          <p:nvPr/>
        </p:nvSpPr>
        <p:spPr>
          <a:xfrm>
            <a:off x="624225" y="271275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cxnSp>
        <p:nvCxnSpPr>
          <p:cNvPr id="169" name="Google Shape;169;p28"/>
          <p:cNvCxnSpPr/>
          <p:nvPr/>
        </p:nvCxnSpPr>
        <p:spPr>
          <a:xfrm>
            <a:off x="1374750" y="731938"/>
            <a:ext cx="220200" cy="11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8"/>
          <p:cNvSpPr txBox="1"/>
          <p:nvPr/>
        </p:nvSpPr>
        <p:spPr>
          <a:xfrm>
            <a:off x="1156775" y="454575"/>
            <a:ext cx="2172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Protocol Version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00" y="0"/>
            <a:ext cx="4393800" cy="1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256"/>
            <a:ext cx="9144002" cy="1765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9"/>
          <p:cNvCxnSpPr/>
          <p:nvPr/>
        </p:nvCxnSpPr>
        <p:spPr>
          <a:xfrm>
            <a:off x="386375" y="326925"/>
            <a:ext cx="9900" cy="1565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9"/>
          <p:cNvSpPr txBox="1"/>
          <p:nvPr/>
        </p:nvSpPr>
        <p:spPr>
          <a:xfrm>
            <a:off x="0" y="0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request</a:t>
            </a:r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 flipH="1">
            <a:off x="743025" y="568475"/>
            <a:ext cx="142500" cy="1303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624225" y="271275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cxnSp>
        <p:nvCxnSpPr>
          <p:cNvPr id="181" name="Google Shape;181;p29"/>
          <p:cNvCxnSpPr/>
          <p:nvPr/>
        </p:nvCxnSpPr>
        <p:spPr>
          <a:xfrm>
            <a:off x="1374750" y="731938"/>
            <a:ext cx="220200" cy="1130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9"/>
          <p:cNvSpPr txBox="1"/>
          <p:nvPr/>
        </p:nvSpPr>
        <p:spPr>
          <a:xfrm>
            <a:off x="1156775" y="454575"/>
            <a:ext cx="2172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Protocol Version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00" y="0"/>
            <a:ext cx="4393800" cy="10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130500" y="2033400"/>
            <a:ext cx="220200" cy="1076700"/>
          </a:xfrm>
          <a:prstGeom prst="leftBrace">
            <a:avLst>
              <a:gd fmla="val 113146" name="adj1"/>
              <a:gd fmla="val 46821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50525" y="3439225"/>
            <a:ext cx="13275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headers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key: value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47235" y="2543125"/>
            <a:ext cx="272225" cy="1010725"/>
          </a:xfrm>
          <a:custGeom>
            <a:rect b="b" l="l" r="r" t="t"/>
            <a:pathLst>
              <a:path extrusionOk="0" h="40429" w="10889">
                <a:moveTo>
                  <a:pt x="2804" y="0"/>
                </a:moveTo>
                <a:cubicBezTo>
                  <a:pt x="2392" y="1011"/>
                  <a:pt x="-1014" y="-673"/>
                  <a:pt x="333" y="6065"/>
                </a:cubicBezTo>
                <a:cubicBezTo>
                  <a:pt x="1681" y="12803"/>
                  <a:pt x="9130" y="34702"/>
                  <a:pt x="10889" y="4042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1100950" y="1421350"/>
            <a:ext cx="7731300" cy="23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 = Request-Line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*(header CRLF)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[ message-body ]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Request-Line = Method Request-URI HTTP-Version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Header = Name: Value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100950" y="1421350"/>
            <a:ext cx="7731300" cy="23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 = Request-Line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*(header CRLF)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[ message-body ]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Request-Line = Method Request-URI HTTP-Version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Header = Name: Value</a:t>
            </a:r>
            <a:endParaRPr sz="1800"/>
          </a:p>
        </p:txBody>
      </p:sp>
      <p:cxnSp>
        <p:nvCxnSpPr>
          <p:cNvPr id="197" name="Google Shape;197;p31"/>
          <p:cNvCxnSpPr/>
          <p:nvPr/>
        </p:nvCxnSpPr>
        <p:spPr>
          <a:xfrm flipH="1">
            <a:off x="4579825" y="1443825"/>
            <a:ext cx="972300" cy="109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1"/>
          <p:cNvSpPr txBox="1"/>
          <p:nvPr/>
        </p:nvSpPr>
        <p:spPr>
          <a:xfrm>
            <a:off x="5495900" y="904275"/>
            <a:ext cx="32373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GET - no message-body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POST - message-body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protocol on top of TCP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http://www.w3.org/Protocols/rfc2616/rfc2616.txt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response header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1140350"/>
            <a:ext cx="8520600" cy="25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Response = Status-Line 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 *(header CRLF)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 [ message-body ]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Status-Line = HTTP-Version Status-Code Reason-Phrase CRLF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08975"/>
            <a:ext cx="76581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600075"/>
            <a:ext cx="49815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5" y="409350"/>
            <a:ext cx="6322049" cy="4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 the response</a:t>
            </a:r>
            <a:endParaRPr/>
          </a:p>
        </p:txBody>
      </p:sp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an HTTP server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 server from scratch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68341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975" y="1089038"/>
            <a:ext cx="2120025" cy="1119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375" y="0"/>
            <a:ext cx="2636625" cy="555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2" name="Google Shape;242;p39"/>
          <p:cNvCxnSpPr>
            <a:endCxn id="240" idx="1"/>
          </p:cNvCxnSpPr>
          <p:nvPr/>
        </p:nvCxnSpPr>
        <p:spPr>
          <a:xfrm>
            <a:off x="6294075" y="1629525"/>
            <a:ext cx="729900" cy="1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57885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150" y="2244299"/>
            <a:ext cx="3355400" cy="114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300" y="753425"/>
            <a:ext cx="2156475" cy="13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600" y="-4"/>
            <a:ext cx="3355400" cy="75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8600" y="3392203"/>
            <a:ext cx="4026076" cy="175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0"/>
          <p:cNvCxnSpPr/>
          <p:nvPr/>
        </p:nvCxnSpPr>
        <p:spPr>
          <a:xfrm>
            <a:off x="5934200" y="2159700"/>
            <a:ext cx="30513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40"/>
          <p:cNvSpPr/>
          <p:nvPr/>
        </p:nvSpPr>
        <p:spPr>
          <a:xfrm>
            <a:off x="807975" y="3688625"/>
            <a:ext cx="4806600" cy="133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-52150" y="0"/>
            <a:ext cx="570944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150" y="2244299"/>
            <a:ext cx="3355400" cy="114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300" y="753425"/>
            <a:ext cx="2156475" cy="13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600" y="-4"/>
            <a:ext cx="3355400" cy="75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8600" y="3392203"/>
            <a:ext cx="4026076" cy="175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41"/>
          <p:cNvCxnSpPr/>
          <p:nvPr/>
        </p:nvCxnSpPr>
        <p:spPr>
          <a:xfrm>
            <a:off x="5934200" y="2159700"/>
            <a:ext cx="30513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1"/>
          <p:cNvSpPr/>
          <p:nvPr/>
        </p:nvSpPr>
        <p:spPr>
          <a:xfrm>
            <a:off x="807975" y="3688625"/>
            <a:ext cx="4806600" cy="133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3257775" y="753425"/>
            <a:ext cx="2058900" cy="665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conn is a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reader &amp; writer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keep building from scratch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3"/>
          <p:cNvGrpSpPr/>
          <p:nvPr/>
        </p:nvGrpSpPr>
        <p:grpSpPr>
          <a:xfrm>
            <a:off x="0" y="-4"/>
            <a:ext cx="6097676" cy="3238075"/>
            <a:chOff x="0" y="835496"/>
            <a:chExt cx="6097676" cy="3238075"/>
          </a:xfrm>
        </p:grpSpPr>
        <p:pic>
          <p:nvPicPr>
            <p:cNvPr id="276" name="Google Shape;27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35496"/>
              <a:ext cx="6097676" cy="323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3"/>
            <p:cNvSpPr/>
            <p:nvPr/>
          </p:nvSpPr>
          <p:spPr>
            <a:xfrm>
              <a:off x="1268075" y="2530725"/>
              <a:ext cx="4111200" cy="530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25" y="2934424"/>
            <a:ext cx="3344550" cy="220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3"/>
          <p:cNvCxnSpPr/>
          <p:nvPr/>
        </p:nvCxnSpPr>
        <p:spPr>
          <a:xfrm>
            <a:off x="4695825" y="2169600"/>
            <a:ext cx="842100" cy="852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6097676" cy="32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25" y="2934424"/>
            <a:ext cx="3344550" cy="220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4"/>
          <p:cNvCxnSpPr/>
          <p:nvPr/>
        </p:nvCxnSpPr>
        <p:spPr>
          <a:xfrm>
            <a:off x="4695825" y="2169600"/>
            <a:ext cx="842100" cy="852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125" y="1178925"/>
            <a:ext cx="4133850" cy="49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8" name="Google Shape;288;p44"/>
          <p:cNvCxnSpPr/>
          <p:nvPr/>
        </p:nvCxnSpPr>
        <p:spPr>
          <a:xfrm flipH="1">
            <a:off x="6251300" y="1624725"/>
            <a:ext cx="2298300" cy="1694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4"/>
          <p:cNvSpPr txBox="1"/>
          <p:nvPr/>
        </p:nvSpPr>
        <p:spPr>
          <a:xfrm rot="-900061">
            <a:off x="1277921" y="3804214"/>
            <a:ext cx="3150257" cy="66556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then start doing request routing based on the URL</a:t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1268075" y="1695225"/>
            <a:ext cx="4111200" cy="5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 the response</a:t>
            </a:r>
            <a:endParaRPr/>
          </a:p>
        </p:txBody>
      </p:sp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point here - to make an HTTP server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02" name="Google Shape;30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Create a TCP server which can handle a simple HTTP request and return the URL that was passed into it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 Headers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Content-Type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application/x-www-form-urlencoded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multipart/form-data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text/plain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text/html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Transfer-Encoding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WWW-Authenticate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Read more here too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32" y="0"/>
            <a:ext cx="708313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1064"/>
            <a:ext cx="9143999" cy="35213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50"/>
          <p:cNvSpPr/>
          <p:nvPr/>
        </p:nvSpPr>
        <p:spPr>
          <a:xfrm>
            <a:off x="403700" y="2256750"/>
            <a:ext cx="1897800" cy="21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/>
          <p:nvPr/>
        </p:nvSpPr>
        <p:spPr>
          <a:xfrm>
            <a:off x="403700" y="3195275"/>
            <a:ext cx="1072500" cy="21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50"/>
          <p:cNvCxnSpPr/>
          <p:nvPr/>
        </p:nvCxnSpPr>
        <p:spPr>
          <a:xfrm>
            <a:off x="2666600" y="4289450"/>
            <a:ext cx="1752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50"/>
          <p:cNvCxnSpPr/>
          <p:nvPr/>
        </p:nvCxnSpPr>
        <p:spPr>
          <a:xfrm>
            <a:off x="948350" y="2672275"/>
            <a:ext cx="926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Verbs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POST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922" y="1152475"/>
            <a:ext cx="5224876" cy="125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5" name="Google Shape;335;p51"/>
          <p:cNvCxnSpPr/>
          <p:nvPr/>
        </p:nvCxnSpPr>
        <p:spPr>
          <a:xfrm>
            <a:off x="1537950" y="1667150"/>
            <a:ext cx="99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51"/>
          <p:cNvCxnSpPr/>
          <p:nvPr/>
        </p:nvCxnSpPr>
        <p:spPr>
          <a:xfrm>
            <a:off x="6355775" y="2026525"/>
            <a:ext cx="409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1"/>
          <p:cNvCxnSpPr/>
          <p:nvPr/>
        </p:nvCxnSpPr>
        <p:spPr>
          <a:xfrm>
            <a:off x="7417850" y="1892550"/>
            <a:ext cx="409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  <p:sp>
        <p:nvSpPr>
          <p:cNvPr id="71" name="Google Shape;71;p16"/>
          <p:cNvSpPr txBox="1"/>
          <p:nvPr/>
        </p:nvSpPr>
        <p:spPr>
          <a:xfrm rot="-1799906">
            <a:off x="-57416" y="901434"/>
            <a:ext cx="3850981" cy="91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it’s this simple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0" l="0" r="28820" t="0"/>
          <a:stretch/>
        </p:blipFill>
        <p:spPr>
          <a:xfrm>
            <a:off x="5758296" y="0"/>
            <a:ext cx="33857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8048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075" y="2059150"/>
            <a:ext cx="1762500" cy="97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7450" y="2929250"/>
            <a:ext cx="2380275" cy="116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6" name="Google Shape;346;p52"/>
          <p:cNvCxnSpPr/>
          <p:nvPr/>
        </p:nvCxnSpPr>
        <p:spPr>
          <a:xfrm>
            <a:off x="5143500" y="5995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52"/>
          <p:cNvCxnSpPr/>
          <p:nvPr/>
        </p:nvCxnSpPr>
        <p:spPr>
          <a:xfrm>
            <a:off x="5143500" y="204175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52"/>
          <p:cNvCxnSpPr/>
          <p:nvPr/>
        </p:nvCxnSpPr>
        <p:spPr>
          <a:xfrm flipH="1" rot="10800000">
            <a:off x="5160875" y="3327525"/>
            <a:ext cx="807900" cy="53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2"/>
          <p:cNvCxnSpPr/>
          <p:nvPr/>
        </p:nvCxnSpPr>
        <p:spPr>
          <a:xfrm>
            <a:off x="6002025" y="4710575"/>
            <a:ext cx="25605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93" y="0"/>
            <a:ext cx="786121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5" name="Google Shape;355;p53"/>
          <p:cNvCxnSpPr/>
          <p:nvPr/>
        </p:nvCxnSpPr>
        <p:spPr>
          <a:xfrm>
            <a:off x="1381450" y="34319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3"/>
          <p:cNvCxnSpPr/>
          <p:nvPr/>
        </p:nvCxnSpPr>
        <p:spPr>
          <a:xfrm>
            <a:off x="1381450" y="38015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53"/>
          <p:cNvCxnSpPr/>
          <p:nvPr/>
        </p:nvCxnSpPr>
        <p:spPr>
          <a:xfrm>
            <a:off x="1234450" y="3910475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53"/>
          <p:cNvCxnSpPr/>
          <p:nvPr/>
        </p:nvCxnSpPr>
        <p:spPr>
          <a:xfrm>
            <a:off x="1234450" y="355895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53"/>
          <p:cNvCxnSpPr/>
          <p:nvPr/>
        </p:nvCxnSpPr>
        <p:spPr>
          <a:xfrm>
            <a:off x="1381450" y="41711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80" y="0"/>
            <a:ext cx="70700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5" name="Google Shape;365;p54"/>
          <p:cNvCxnSpPr/>
          <p:nvPr/>
        </p:nvCxnSpPr>
        <p:spPr>
          <a:xfrm>
            <a:off x="1590650" y="3011575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1590650" y="3320375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54"/>
          <p:cNvCxnSpPr/>
          <p:nvPr/>
        </p:nvCxnSpPr>
        <p:spPr>
          <a:xfrm>
            <a:off x="1590650" y="491505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4"/>
          <p:cNvCxnSpPr/>
          <p:nvPr/>
        </p:nvCxnSpPr>
        <p:spPr>
          <a:xfrm>
            <a:off x="2424650" y="4199600"/>
            <a:ext cx="19938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83701" cy="194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 b="0" l="6655" r="0" t="10136"/>
          <a:stretch/>
        </p:blipFill>
        <p:spPr>
          <a:xfrm>
            <a:off x="1211250" y="2319800"/>
            <a:ext cx="6721499" cy="1318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55"/>
          <p:cNvPicPr preferRelativeResize="0"/>
          <p:nvPr/>
        </p:nvPicPr>
        <p:blipFill rotWithShape="1">
          <a:blip r:embed="rId5">
            <a:alphaModFix/>
          </a:blip>
          <a:srcRect b="0" l="10071" r="0" t="11652"/>
          <a:stretch/>
        </p:blipFill>
        <p:spPr>
          <a:xfrm>
            <a:off x="3970575" y="4015875"/>
            <a:ext cx="5173425" cy="1127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49" y="595600"/>
            <a:ext cx="5070951" cy="4547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4073049" cy="253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56"/>
          <p:cNvCxnSpPr/>
          <p:nvPr/>
        </p:nvCxnSpPr>
        <p:spPr>
          <a:xfrm flipH="1" rot="10800000">
            <a:off x="3875000" y="4040175"/>
            <a:ext cx="1659600" cy="14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56"/>
          <p:cNvCxnSpPr/>
          <p:nvPr/>
        </p:nvCxnSpPr>
        <p:spPr>
          <a:xfrm flipH="1" rot="10800000">
            <a:off x="1416200" y="2154775"/>
            <a:ext cx="1086000" cy="84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6"/>
          <p:cNvCxnSpPr/>
          <p:nvPr/>
        </p:nvCxnSpPr>
        <p:spPr>
          <a:xfrm flipH="1" rot="10800000">
            <a:off x="2901900" y="2211450"/>
            <a:ext cx="1273200" cy="103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311700" y="970000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Connection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keep alive</a:t>
            </a:r>
            <a:endParaRPr>
              <a:solidFill>
                <a:srgbClr val="FF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000"/>
              <a:buChar char="■"/>
            </a:pPr>
            <a:r>
              <a:rPr lang="en" sz="1000">
                <a:solidFill>
                  <a:srgbClr val="FF00FF"/>
                </a:solidFill>
              </a:rPr>
              <a:t>needs content length</a:t>
            </a:r>
            <a:endParaRPr sz="1000">
              <a:solidFill>
                <a:srgbClr val="FF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000"/>
              <a:buChar char="●"/>
            </a:pPr>
            <a:r>
              <a:rPr lang="en" sz="1000">
                <a:solidFill>
                  <a:srgbClr val="FF00FF"/>
                </a:solidFill>
              </a:rPr>
              <a:t>otherwise doesn’t know when request ends</a:t>
            </a:r>
            <a:endParaRPr sz="1000"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closed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Transfer-Encoding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WWW-Authenticate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Read more here too</a:t>
            </a:r>
            <a:endParaRPr/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695" y="2389301"/>
            <a:ext cx="4791076" cy="209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Location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200"/>
              <a:buChar char="○"/>
            </a:pPr>
            <a:r>
              <a:rPr lang="en">
                <a:solidFill>
                  <a:srgbClr val="FF00FF"/>
                </a:solidFill>
              </a:rPr>
              <a:t>used for redirects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98" name="Google Shape;398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Referer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Transfer-Encoding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WWW-Authenticate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48" y="370650"/>
            <a:ext cx="5803900" cy="387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59"/>
          <p:cNvCxnSpPr/>
          <p:nvPr/>
        </p:nvCxnSpPr>
        <p:spPr>
          <a:xfrm>
            <a:off x="634250" y="1398825"/>
            <a:ext cx="1033800" cy="29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344"/>
            <a:ext cx="9144000" cy="2374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60"/>
          <p:cNvCxnSpPr/>
          <p:nvPr/>
        </p:nvCxnSpPr>
        <p:spPr>
          <a:xfrm flipH="1">
            <a:off x="6698625" y="842775"/>
            <a:ext cx="521400" cy="128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60"/>
          <p:cNvCxnSpPr/>
          <p:nvPr/>
        </p:nvCxnSpPr>
        <p:spPr>
          <a:xfrm rot="10800000">
            <a:off x="6168725" y="2788800"/>
            <a:ext cx="1120800" cy="57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60"/>
          <p:cNvSpPr txBox="1"/>
          <p:nvPr/>
        </p:nvSpPr>
        <p:spPr>
          <a:xfrm>
            <a:off x="6325100" y="460575"/>
            <a:ext cx="204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 status codes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Location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for redirects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9" name="Google Shape;419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Range</a:t>
            </a:r>
            <a:endParaRPr>
              <a:solidFill>
                <a:srgbClr val="FF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200"/>
              <a:buChar char="○"/>
            </a:pPr>
            <a:r>
              <a:rPr lang="en">
                <a:solidFill>
                  <a:srgbClr val="FF00FF"/>
                </a:solidFill>
              </a:rPr>
              <a:t>for resuming download of files</a:t>
            </a:r>
            <a:endParaRPr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Referer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WWW-Authenticate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600075"/>
            <a:ext cx="49815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425" name="Google Shape;425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Location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for redirects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26" name="Google Shape;426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Range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for resuming download of files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Referer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misspelled in the spec</a:t>
            </a:r>
            <a:endParaRPr>
              <a:solidFill>
                <a:srgbClr val="FF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so you have to use it that way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use it to see where a client came from</a:t>
            </a:r>
            <a:endParaRPr>
              <a:solidFill>
                <a:srgbClr val="FF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not trustworthy b/c anyone can change it</a:t>
            </a:r>
            <a:endParaRPr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WWW-Authenticate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432" name="Google Shape;432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Location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for redirects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3" name="Google Shape;433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Range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for resuming download of files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Referer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misspelled in the spec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so you have to use it that way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use it to see where a client came from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not trustworthy b/c anyone can change it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WWW-Authenticate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basic access authentication</a:t>
            </a:r>
            <a:endParaRPr>
              <a:solidFill>
                <a:srgbClr val="FF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not secure; shouldn’t use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39025" cy="23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350" y="1434375"/>
            <a:ext cx="4191649" cy="370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64"/>
          <p:cNvCxnSpPr/>
          <p:nvPr/>
        </p:nvCxnSpPr>
        <p:spPr>
          <a:xfrm>
            <a:off x="3206000" y="2128650"/>
            <a:ext cx="2901900" cy="23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caching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much to know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Verbs / Methods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152475"/>
            <a:ext cx="201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HEAD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12" y="701151"/>
            <a:ext cx="7085088" cy="341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90" y="0"/>
            <a:ext cx="468827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18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POST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PUT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7172850" y="4746250"/>
            <a:ext cx="1971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http://restcookbook.com/HTTP%20Methods/put-vs-post/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4" y="0"/>
            <a:ext cx="884931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1"/>
          <p:cNvCxnSpPr/>
          <p:nvPr/>
        </p:nvCxnSpPr>
        <p:spPr>
          <a:xfrm>
            <a:off x="3634325" y="665825"/>
            <a:ext cx="276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459775" y="920275"/>
            <a:ext cx="121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471900" y="1144425"/>
            <a:ext cx="231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>
            <a:off x="465825" y="1368600"/>
            <a:ext cx="229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1"/>
          <p:cNvCxnSpPr/>
          <p:nvPr/>
        </p:nvCxnSpPr>
        <p:spPr>
          <a:xfrm>
            <a:off x="459775" y="1513975"/>
            <a:ext cx="186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1"/>
          <p:cNvCxnSpPr/>
          <p:nvPr/>
        </p:nvCxnSpPr>
        <p:spPr>
          <a:xfrm>
            <a:off x="296200" y="2228875"/>
            <a:ext cx="2944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4530950" y="1701800"/>
            <a:ext cx="4162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156875" y="1792675"/>
            <a:ext cx="3023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1"/>
          <p:cNvCxnSpPr/>
          <p:nvPr/>
        </p:nvCxnSpPr>
        <p:spPr>
          <a:xfrm>
            <a:off x="320450" y="1950175"/>
            <a:ext cx="6155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1"/>
          <p:cNvCxnSpPr/>
          <p:nvPr/>
        </p:nvCxnSpPr>
        <p:spPr>
          <a:xfrm>
            <a:off x="1198900" y="3161850"/>
            <a:ext cx="2084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21"/>
          <p:cNvCxnSpPr/>
          <p:nvPr/>
        </p:nvCxnSpPr>
        <p:spPr>
          <a:xfrm>
            <a:off x="6839175" y="3155775"/>
            <a:ext cx="575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3537400" y="3252725"/>
            <a:ext cx="472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1"/>
          <p:cNvCxnSpPr/>
          <p:nvPr/>
        </p:nvCxnSpPr>
        <p:spPr>
          <a:xfrm>
            <a:off x="5682025" y="3252725"/>
            <a:ext cx="618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4270450" y="3882775"/>
            <a:ext cx="2889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1"/>
          <p:cNvCxnSpPr/>
          <p:nvPr/>
        </p:nvCxnSpPr>
        <p:spPr>
          <a:xfrm>
            <a:off x="3131500" y="3979725"/>
            <a:ext cx="55251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1"/>
          <p:cNvCxnSpPr/>
          <p:nvPr/>
        </p:nvCxnSpPr>
        <p:spPr>
          <a:xfrm>
            <a:off x="156875" y="4076650"/>
            <a:ext cx="3277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1"/>
          <p:cNvCxnSpPr/>
          <p:nvPr/>
        </p:nvCxnSpPr>
        <p:spPr>
          <a:xfrm>
            <a:off x="156875" y="4258400"/>
            <a:ext cx="5046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